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ns Bold" charset="1" panose="00000000000000000000"/>
      <p:regular r:id="rId22"/>
    </p:embeddedFont>
    <p:embeddedFont>
      <p:font typeface="Open Sans" charset="1" panose="00000000000000000000"/>
      <p:regular r:id="rId23"/>
    </p:embeddedFont>
    <p:embeddedFont>
      <p:font typeface="Open Sans Italics" charset="1" panose="00000000000000000000"/>
      <p:regular r:id="rId24"/>
    </p:embeddedFont>
    <p:embeddedFont>
      <p:font typeface="Barlow Condensed Bold" charset="1" panose="00000806000000000000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63599" y="5806717"/>
            <a:ext cx="4116684" cy="4843882"/>
          </a:xfrm>
          <a:custGeom>
            <a:avLst/>
            <a:gdLst/>
            <a:ahLst/>
            <a:cxnLst/>
            <a:rect r="r" b="b" t="t" l="l"/>
            <a:pathLst>
              <a:path h="4843882" w="4116684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4295259" y="1694743"/>
            <a:ext cx="4116684" cy="4843882"/>
          </a:xfrm>
          <a:custGeom>
            <a:avLst/>
            <a:gdLst/>
            <a:ahLst/>
            <a:cxnLst/>
            <a:rect r="r" b="b" t="t" l="l"/>
            <a:pathLst>
              <a:path h="4843882" w="4116684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3044" y="119862"/>
            <a:ext cx="1415515" cy="1817675"/>
          </a:xfrm>
          <a:custGeom>
            <a:avLst/>
            <a:gdLst/>
            <a:ahLst/>
            <a:cxnLst/>
            <a:rect r="r" b="b" t="t" l="l"/>
            <a:pathLst>
              <a:path h="1817675" w="1415515">
                <a:moveTo>
                  <a:pt x="0" y="0"/>
                </a:moveTo>
                <a:lnTo>
                  <a:pt x="1415514" y="0"/>
                </a:lnTo>
                <a:lnTo>
                  <a:pt x="1415514" y="1817676"/>
                </a:lnTo>
                <a:lnTo>
                  <a:pt x="0" y="1817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184649" y="59931"/>
            <a:ext cx="2337904" cy="1937538"/>
          </a:xfrm>
          <a:custGeom>
            <a:avLst/>
            <a:gdLst/>
            <a:ahLst/>
            <a:cxnLst/>
            <a:rect r="r" b="b" t="t" l="l"/>
            <a:pathLst>
              <a:path h="1937538" w="2337904">
                <a:moveTo>
                  <a:pt x="0" y="0"/>
                </a:moveTo>
                <a:lnTo>
                  <a:pt x="2337904" y="0"/>
                </a:lnTo>
                <a:lnTo>
                  <a:pt x="2337904" y="1937538"/>
                </a:lnTo>
                <a:lnTo>
                  <a:pt x="0" y="1937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09340" y="3904158"/>
            <a:ext cx="15059354" cy="2340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5"/>
              </a:lnSpc>
            </a:pPr>
            <a:r>
              <a:rPr lang="en-US" sz="7079" b="true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Phân cụm dữ liệu biểu hiện gen với Ensemble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53001" y="350520"/>
            <a:ext cx="10548193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BỘ GIÁO DỤC VÀ ĐÀO TẠO</a:t>
            </a:r>
          </a:p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TRƯỜNG ĐẠI HỌC SƯ PHẠM KỸ THUẬT THÀNH PHỐ HỒ CHÍ MINH</a:t>
            </a:r>
          </a:p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KHOA CÔNG NGHỆ THÔNG TIN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74017" y="2370905"/>
            <a:ext cx="9706162" cy="107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45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MÔN HỌC : HỌC MÁY</a:t>
            </a:r>
          </a:p>
          <a:p>
            <a:pPr algn="ctr">
              <a:lnSpc>
                <a:spcPts val="3818"/>
              </a:lnSpc>
            </a:pPr>
            <a:r>
              <a:rPr lang="en-US" sz="272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Mã LHP :  MALE431984_09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73221" y="6736512"/>
            <a:ext cx="67415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GVHD: TS. PHAN THỊ HUYỀN TRANG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3742" y="7530306"/>
            <a:ext cx="5080516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NHÓM ĐỀ TÀI: NHÓM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01214" y="9427565"/>
            <a:ext cx="6485573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TP. Hồ Chí Minh, ngày 06 tháng 01 năm 2026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2231" y="5778496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500" y="381000"/>
            <a:ext cx="1033567" cy="1033567"/>
            <a:chOff x="0" y="0"/>
            <a:chExt cx="178502" cy="178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80390" y="447675"/>
            <a:ext cx="15568286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Các</a:t>
            </a:r>
            <a:r>
              <a:rPr lang="en-US" b="true" sz="6500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mô hình Machine Learning cơ sở (Base Models)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0750" y="598056"/>
            <a:ext cx="895067" cy="54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950" y="2073275"/>
            <a:ext cx="5820134" cy="621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K-MEANS++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Cơ chế: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Phân cụm phân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hoạch (Parti</a:t>
            </a:r>
            <a:r>
              <a:rPr lang="en-US" sz="20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oning).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Cấu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hình tối ưu: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=5 (Dựa trên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Elbow &amp; Silhouette).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Ưu điểm:</a:t>
            </a:r>
          </a:p>
          <a:p>
            <a:pPr algn="just" marL="863601" indent="-287867" lvl="2">
              <a:lnSpc>
                <a:spcPts val="5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Tốc độ tính toán nhanh.</a:t>
            </a:r>
          </a:p>
          <a:p>
            <a:pPr algn="just" marL="863601" indent="-287867" lvl="2">
              <a:lnSpc>
                <a:spcPts val="5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Khắc phục điểm yếu khởi tạo ngẫu nhiên.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Hạn chế: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Giả định cụm hình cầu, nhạy cảm với nhiễu.</a:t>
            </a:r>
          </a:p>
          <a:p>
            <a:pPr algn="just">
              <a:lnSpc>
                <a:spcPts val="50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515147" y="2073283"/>
            <a:ext cx="5257707" cy="621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HIERARCHICAL CLUSTERING</a:t>
            </a:r>
          </a:p>
          <a:p>
            <a:pPr algn="just" marL="431810" indent="-215905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Cơ chế: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Phân cụm phân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cấp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(Agglomera</a:t>
            </a:r>
            <a:r>
              <a:rPr lang="en-US" sz="20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tive).</a:t>
            </a:r>
          </a:p>
          <a:p>
            <a:pPr algn="just" marL="431810" indent="-215905" lvl="1">
              <a:lnSpc>
                <a:spcPts val="5000"/>
              </a:lnSpc>
              <a:buFont typeface="Arial"/>
              <a:buChar char="•"/>
            </a:pPr>
            <a:r>
              <a:rPr lang="en-US" b="true" sz="2000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ấu hì</a:t>
            </a:r>
            <a:r>
              <a:rPr lang="en-US" b="true" sz="2000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 tối ưu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k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=5.</a:t>
            </a:r>
          </a:p>
          <a:p>
            <a:pPr algn="just" marL="431810" indent="-215905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Liên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kế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Ward Linkage (Tối thiểu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phươ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ng sai).</a:t>
            </a:r>
          </a:p>
          <a:p>
            <a:pPr algn="just" marL="431810" indent="-215905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Ưu điểm: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Phù hợp bản chất phân cấp sinh học của ung thư.</a:t>
            </a:r>
          </a:p>
          <a:p>
            <a:pPr algn="just" marL="431810" indent="-215905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Hạn chế: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Chi phí tính toán lớn (O(N3)).</a:t>
            </a:r>
          </a:p>
          <a:p>
            <a:pPr algn="just">
              <a:lnSpc>
                <a:spcPts val="50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32795" y="2073283"/>
            <a:ext cx="5755205" cy="307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DBSCAN </a:t>
            </a:r>
          </a:p>
          <a:p>
            <a:pPr algn="just" marL="431810" indent="-215905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Cơ chế: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ậ</a:t>
            </a:r>
            <a:r>
              <a:rPr lang="en-US" sz="20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độ (Density-based).</a:t>
            </a:r>
          </a:p>
          <a:p>
            <a:pPr algn="just" marL="431810" indent="-215905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Cấu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hình: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eps=111, min=5.</a:t>
            </a:r>
          </a:p>
          <a:p>
            <a:pPr algn="just" marL="431810" indent="-215905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Ưu điểm: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Phát hiện cụm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hình dạng bất kỳ.</a:t>
            </a:r>
          </a:p>
          <a:p>
            <a:pPr algn="just" marL="431810" indent="-215905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Vai trò chính: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Lọc nhiễu (Noise Filtering).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289615" y="1787863"/>
            <a:ext cx="0" cy="6103754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2239578" y="1787863"/>
            <a:ext cx="0" cy="6103754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500" y="381000"/>
            <a:ext cx="1033567" cy="1033567"/>
            <a:chOff x="0" y="0"/>
            <a:chExt cx="178502" cy="178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081631" y="2632848"/>
            <a:ext cx="6460419" cy="5733622"/>
          </a:xfrm>
          <a:custGeom>
            <a:avLst/>
            <a:gdLst/>
            <a:ahLst/>
            <a:cxnLst/>
            <a:rect r="r" b="b" t="t" l="l"/>
            <a:pathLst>
              <a:path h="5733622" w="6460419">
                <a:moveTo>
                  <a:pt x="0" y="0"/>
                </a:moveTo>
                <a:lnTo>
                  <a:pt x="6460419" y="0"/>
                </a:lnTo>
                <a:lnTo>
                  <a:pt x="6460419" y="5733622"/>
                </a:lnTo>
                <a:lnTo>
                  <a:pt x="0" y="5733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80390" y="447675"/>
            <a:ext cx="1243145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CƠ</a:t>
            </a:r>
            <a:r>
              <a:rPr lang="en-US" b="true" sz="6500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CHẾ ĐỒNG THUẬN (ENSEMBLE)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750" y="598056"/>
            <a:ext cx="895067" cy="54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3950" y="1908179"/>
            <a:ext cx="10744306" cy="747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Nguyên lý hoạt động (Co-association Matrix):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Xây dựng ma trận N×N (801×801).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Cơ chế bỏ phiếu: Đếm số lần 2 bệnh nhân được xếp cùng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nhóm bởi các mô hình cơ sở.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→ Biến đổi bài toán từ gán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hãn sang đánh giá xác suất tương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đồng.</a:t>
            </a:r>
          </a:p>
          <a:p>
            <a:pPr algn="just">
              <a:lnSpc>
                <a:spcPts val="50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</a:t>
            </a: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Cải tiến: Xử lý nhiễu (Noise-Aware Strategy):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Vấn đề: Các thuật toán thường ép nhiễu vào cụm → Sai lệch.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Giải</a:t>
            </a:r>
            <a:r>
              <a:rPr lang="en-US" b="true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pháp: </a:t>
            </a: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Tích hợp bộ lọc từ DBSCAN.</a:t>
            </a:r>
          </a:p>
          <a:p>
            <a:pPr algn="just" marL="863601" indent="-287867" lvl="2">
              <a:lnSpc>
                <a:spcPts val="5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Nếu mẫu là Nhiễu (Label -1)  → Ngắt bỏ liên kết trong ma trận.</a:t>
            </a:r>
          </a:p>
          <a:p>
            <a:pPr algn="just" marL="863601" indent="-287867" lvl="2">
              <a:lnSpc>
                <a:spcPts val="5000"/>
              </a:lnSpc>
              <a:buFont typeface="Arial"/>
              <a:buChar char="⚬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→  Ngăn chặn nhiễu lan truyền vào kết quả cuối cùng.</a:t>
            </a:r>
          </a:p>
          <a:p>
            <a:pPr algn="just">
              <a:lnSpc>
                <a:spcPts val="5000"/>
              </a:lnSpc>
            </a:pPr>
            <a:r>
              <a:rPr lang="en-US" sz="2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Phân cụm cuối cùng:</a:t>
            </a:r>
          </a:p>
          <a:p>
            <a:pPr algn="just" marL="431801" indent="-215900" lvl="1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Sử dụng Agglomerative Clustering (Average Linkage) trên ma trận sạch.</a:t>
            </a:r>
          </a:p>
          <a:p>
            <a:pPr algn="just">
              <a:lnSpc>
                <a:spcPts val="50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46010" y="4507230"/>
            <a:ext cx="1033567" cy="1033567"/>
            <a:chOff x="0" y="0"/>
            <a:chExt cx="178502" cy="178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84511" y="4724286"/>
            <a:ext cx="756566" cy="53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16495" y="4383405"/>
            <a:ext cx="8655011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Kết quả thực nghiệm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2649" y="1760639"/>
            <a:ext cx="15530862" cy="2601419"/>
          </a:xfrm>
          <a:custGeom>
            <a:avLst/>
            <a:gdLst/>
            <a:ahLst/>
            <a:cxnLst/>
            <a:rect r="r" b="b" t="t" l="l"/>
            <a:pathLst>
              <a:path h="2601419" w="15530862">
                <a:moveTo>
                  <a:pt x="0" y="0"/>
                </a:moveTo>
                <a:lnTo>
                  <a:pt x="15530862" y="0"/>
                </a:lnTo>
                <a:lnTo>
                  <a:pt x="15530862" y="2601420"/>
                </a:lnTo>
                <a:lnTo>
                  <a:pt x="0" y="2601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750" y="5045347"/>
            <a:ext cx="16618550" cy="4154637"/>
          </a:xfrm>
          <a:custGeom>
            <a:avLst/>
            <a:gdLst/>
            <a:ahLst/>
            <a:cxnLst/>
            <a:rect r="r" b="b" t="t" l="l"/>
            <a:pathLst>
              <a:path h="4154637" w="16618550">
                <a:moveTo>
                  <a:pt x="0" y="0"/>
                </a:moveTo>
                <a:lnTo>
                  <a:pt x="16618550" y="0"/>
                </a:lnTo>
                <a:lnTo>
                  <a:pt x="16618550" y="4154637"/>
                </a:lnTo>
                <a:lnTo>
                  <a:pt x="0" y="4154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52046" y="154089"/>
            <a:ext cx="7946066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Kết q</a:t>
            </a:r>
            <a:r>
              <a:rPr lang="en-US" b="true" sz="6500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uả thực nghiệm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46010" y="4507230"/>
            <a:ext cx="1033567" cy="1033567"/>
            <a:chOff x="0" y="0"/>
            <a:chExt cx="178502" cy="178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84511" y="4724286"/>
            <a:ext cx="756566" cy="53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72719" y="4429547"/>
            <a:ext cx="11686461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Kết luận &amp; Hướng phát triển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84511" y="4724286"/>
            <a:ext cx="756566" cy="53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sz="32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72906" y="113795"/>
            <a:ext cx="11686461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Kết luận &amp; Hướng phát triển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2676" y="2277990"/>
            <a:ext cx="17445324" cy="503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413" indent="-345707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ĐỀ XUẤT HYBRID ENSEMBLE CLUSTERING CHO DỮ LIỆU RNA-SEQ UNG THƯ, KẾT HỢP WEIGHTED CSPA + SCENA.</a:t>
            </a:r>
          </a:p>
          <a:p>
            <a:pPr algn="l" marL="691413" indent="-345707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MÔ HÌNH CHO KẾT QUẢ ỔN ĐỊNH, CHÍNH XÁC CAO (ARI = 0.9907), PHÂN TÁCH HIỆU QUẢ 5 NHÓM BỆNH LÝ.</a:t>
            </a:r>
          </a:p>
          <a:p>
            <a:pPr algn="l" marL="691413" indent="-345707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CƠ CHẾ TRỌNG SỐ THÍCH NGHI GIÚP GIẢM ẢNH HƯỞNG CỦA MÔ HÌNH YẾU (DBSCAN);</a:t>
            </a:r>
          </a:p>
          <a:p>
            <a:pPr algn="l">
              <a:lnSpc>
                <a:spcPts val="4483"/>
              </a:lnSpc>
            </a:pPr>
            <a:r>
              <a:rPr lang="en-US" sz="3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TÍCH HỢP KNN GIÚP BẢO TOÀN CẤU TRÚC DỮ LIỆU CỤC BỘ.</a:t>
            </a:r>
          </a:p>
          <a:p>
            <a:pPr algn="l" marL="691413" indent="-345707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HẠN CHẾ: CHI PHÍ TÍNH TOÁN CAO DO CHẠY NHIỀU MÔ HÌNH VÀ XỬ LÝ MA TRẬN N×N.</a:t>
            </a:r>
          </a:p>
          <a:p>
            <a:pPr algn="l" marL="691413" indent="-345707" lvl="1">
              <a:lnSpc>
                <a:spcPts val="4483"/>
              </a:lnSpc>
              <a:buFont typeface="Arial"/>
              <a:buChar char="•"/>
            </a:pPr>
            <a:r>
              <a:rPr lang="en-US" sz="3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HƯỚNG MỞ RỘNG: ÁP DỤNG CHO SINGLE-CELL RNA-SEQ VÀ SỬ DỤNG AUTOENCODER THAY PCA ĐỂ TRÍCH XUẤT ĐẶC TRƯNG PHI TUYẾN.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4164" y="1954516"/>
            <a:ext cx="8624345" cy="8624345"/>
          </a:xfrm>
          <a:custGeom>
            <a:avLst/>
            <a:gdLst/>
            <a:ahLst/>
            <a:cxnLst/>
            <a:rect r="r" b="b" t="t" l="l"/>
            <a:pathLst>
              <a:path h="8624345" w="8624345">
                <a:moveTo>
                  <a:pt x="0" y="0"/>
                </a:moveTo>
                <a:lnTo>
                  <a:pt x="8624345" y="0"/>
                </a:lnTo>
                <a:lnTo>
                  <a:pt x="8624345" y="8624345"/>
                </a:lnTo>
                <a:lnTo>
                  <a:pt x="0" y="862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2770135" y="2867414"/>
            <a:ext cx="4489165" cy="9311258"/>
          </a:xfrm>
          <a:custGeom>
            <a:avLst/>
            <a:gdLst/>
            <a:ahLst/>
            <a:cxnLst/>
            <a:rect r="r" b="b" t="t" l="l"/>
            <a:pathLst>
              <a:path h="9311258" w="4489165">
                <a:moveTo>
                  <a:pt x="4489165" y="0"/>
                </a:moveTo>
                <a:lnTo>
                  <a:pt x="0" y="0"/>
                </a:lnTo>
                <a:lnTo>
                  <a:pt x="0" y="9311259"/>
                </a:lnTo>
                <a:lnTo>
                  <a:pt x="4489165" y="9311259"/>
                </a:lnTo>
                <a:lnTo>
                  <a:pt x="448916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99103" y="4087079"/>
            <a:ext cx="7606075" cy="14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46"/>
              </a:lnSpc>
              <a:spcBef>
                <a:spcPct val="0"/>
              </a:spcBef>
            </a:pPr>
            <a:r>
              <a:rPr lang="en-US" b="true" sz="10822" strike="noStrike" u="none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4056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816457" y="2965492"/>
            <a:ext cx="2921285" cy="2921273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8574" r="0" b="-24759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428165" y="2965492"/>
            <a:ext cx="2921285" cy="292127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035375" y="2965492"/>
            <a:ext cx="2921285" cy="292127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1546" r="0" b="-154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222796" y="555625"/>
            <a:ext cx="6812579" cy="100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6999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Thành viên nhóm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77829" y="6529243"/>
            <a:ext cx="3798540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Huỳnh Ngọc Thạch</a:t>
            </a:r>
          </a:p>
          <a:p>
            <a:pPr algn="ctr">
              <a:lnSpc>
                <a:spcPts val="4160"/>
              </a:lnSpc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23133072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58736" y="6529243"/>
            <a:ext cx="5060142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Huỳnh Hữu Huy</a:t>
            </a:r>
          </a:p>
          <a:p>
            <a:pPr algn="ctr">
              <a:lnSpc>
                <a:spcPts val="4160"/>
              </a:lnSpc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23133027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03353" y="6529243"/>
            <a:ext cx="5585329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Đỗ Kiến Hưng </a:t>
            </a:r>
          </a:p>
          <a:p>
            <a:pPr algn="ctr">
              <a:lnSpc>
                <a:spcPts val="4160"/>
              </a:lnSpc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23133030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4056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42457" y="546100"/>
            <a:ext cx="5003085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Nội dung chính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48783" y="2500821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39603" y="2667294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148783" y="3692921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239603" y="3859394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27432" y="2478380"/>
            <a:ext cx="5090636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Giới thiệu &amp; Mục tiêu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81248" y="3724241"/>
            <a:ext cx="6830616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Dữ</a:t>
            </a: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liệu &amp; Quy trình tổng thể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148783" y="4942172"/>
            <a:ext cx="677751" cy="677751"/>
            <a:chOff x="0" y="0"/>
            <a:chExt cx="178502" cy="1785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239603" y="5108645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81248" y="4865972"/>
            <a:ext cx="5320665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Phương</a:t>
            </a: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pháp đề xuất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148783" y="6134273"/>
            <a:ext cx="677751" cy="677751"/>
            <a:chOff x="0" y="0"/>
            <a:chExt cx="178502" cy="1785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239603" y="6300745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81248" y="6084952"/>
            <a:ext cx="5059799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Kết quả thực ng</a:t>
            </a: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hiệm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148783" y="7326373"/>
            <a:ext cx="677751" cy="677751"/>
            <a:chOff x="0" y="0"/>
            <a:chExt cx="178502" cy="1785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239603" y="7492846"/>
            <a:ext cx="49611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27432" y="7303933"/>
            <a:ext cx="6831925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Kết luận &amp; Hướng</a:t>
            </a: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phát triển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3235515" y="8498266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44075" y="-359840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500" y="381000"/>
            <a:ext cx="898843" cy="783021"/>
            <a:chOff x="0" y="0"/>
            <a:chExt cx="236732" cy="2062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732" cy="206228"/>
            </a:xfrm>
            <a:custGeom>
              <a:avLst/>
              <a:gdLst/>
              <a:ahLst/>
              <a:cxnLst/>
              <a:rect r="r" b="b" t="t" l="l"/>
              <a:pathLst>
                <a:path h="206228" w="236732">
                  <a:moveTo>
                    <a:pt x="0" y="0"/>
                  </a:moveTo>
                  <a:lnTo>
                    <a:pt x="236732" y="0"/>
                  </a:lnTo>
                  <a:lnTo>
                    <a:pt x="236732" y="206228"/>
                  </a:lnTo>
                  <a:lnTo>
                    <a:pt x="0" y="20622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6732" cy="24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68789" y="2868215"/>
            <a:ext cx="9198319" cy="5174054"/>
          </a:xfrm>
          <a:custGeom>
            <a:avLst/>
            <a:gdLst/>
            <a:ahLst/>
            <a:cxnLst/>
            <a:rect r="r" b="b" t="t" l="l"/>
            <a:pathLst>
              <a:path h="5174054" w="9198319">
                <a:moveTo>
                  <a:pt x="0" y="0"/>
                </a:moveTo>
                <a:lnTo>
                  <a:pt x="9198319" y="0"/>
                </a:lnTo>
                <a:lnTo>
                  <a:pt x="9198319" y="5174055"/>
                </a:lnTo>
                <a:lnTo>
                  <a:pt x="0" y="5174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05000" y="304800"/>
            <a:ext cx="9207707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Giới</a:t>
            </a:r>
            <a:r>
              <a:rPr lang="en-US" sz="6500" b="true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thiệu &amp; Mục tiêu</a:t>
            </a:r>
          </a:p>
          <a:p>
            <a:pPr algn="l">
              <a:lnSpc>
                <a:spcPts val="715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2638" y="475045"/>
            <a:ext cx="756566" cy="53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922" y="1816100"/>
            <a:ext cx="9885846" cy="622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50"/>
              </a:lnSpc>
            </a:pP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Thách thức:</a:t>
            </a:r>
          </a:p>
          <a:p>
            <a:pPr algn="just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Dữ liệu RNA-Seq (20.000+ chiều, mẫu ít).</a:t>
            </a:r>
          </a:p>
          <a:p>
            <a:pPr algn="just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Nhiễu cao và Lờ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 nguyền số ch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iều.</a:t>
            </a:r>
          </a:p>
          <a:p>
            <a:pPr algn="just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Thuật toán đơn lẻ kém ổn định.</a:t>
            </a:r>
          </a:p>
          <a:p>
            <a:pPr algn="just">
              <a:lnSpc>
                <a:spcPts val="6250"/>
              </a:lnSpc>
            </a:pP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</a:t>
            </a: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Mục tiêu:</a:t>
            </a:r>
          </a:p>
          <a:p>
            <a:pPr algn="just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Ensemble Clustering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Tối ưu hóa sự Đồng thuận (Consensus).</a:t>
            </a:r>
          </a:p>
          <a:p>
            <a:pPr algn="just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Tăng độ Tin cậy và Ổn định.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02313" y="4507230"/>
            <a:ext cx="1033567" cy="1033567"/>
            <a:chOff x="0" y="0"/>
            <a:chExt cx="178502" cy="178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40814" y="4724286"/>
            <a:ext cx="756566" cy="54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1960" y="4406476"/>
            <a:ext cx="11684080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Dữ</a:t>
            </a:r>
            <a:r>
              <a:rPr lang="en-US" b="true" sz="65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liệu &amp; Quy trình tổng thể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500" y="381000"/>
            <a:ext cx="1033567" cy="1033567"/>
            <a:chOff x="0" y="0"/>
            <a:chExt cx="1378090" cy="137809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378090" cy="1378090"/>
              <a:chOff x="0" y="0"/>
              <a:chExt cx="178502" cy="17850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8502" cy="178502"/>
              </a:xfrm>
              <a:custGeom>
                <a:avLst/>
                <a:gdLst/>
                <a:ahLst/>
                <a:cxnLst/>
                <a:rect r="r" b="b" t="t" l="l"/>
                <a:pathLst>
                  <a:path h="178502" w="178502">
                    <a:moveTo>
                      <a:pt x="0" y="0"/>
                    </a:moveTo>
                    <a:lnTo>
                      <a:pt x="178502" y="0"/>
                    </a:lnTo>
                    <a:lnTo>
                      <a:pt x="178502" y="178502"/>
                    </a:lnTo>
                    <a:lnTo>
                      <a:pt x="0" y="178502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78502" cy="2166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92334" y="308458"/>
              <a:ext cx="1193422" cy="704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3"/>
                </a:lnSpc>
                <a:spcBef>
                  <a:spcPct val="0"/>
                </a:spcBef>
              </a:pPr>
              <a:r>
                <a:rPr lang="en-US" b="true" sz="3202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02.1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81705" y="3358724"/>
            <a:ext cx="8187317" cy="4994263"/>
          </a:xfrm>
          <a:custGeom>
            <a:avLst/>
            <a:gdLst/>
            <a:ahLst/>
            <a:cxnLst/>
            <a:rect r="r" b="b" t="t" l="l"/>
            <a:pathLst>
              <a:path h="4994263" w="8187317">
                <a:moveTo>
                  <a:pt x="0" y="0"/>
                </a:moveTo>
                <a:lnTo>
                  <a:pt x="8187317" y="0"/>
                </a:lnTo>
                <a:lnTo>
                  <a:pt x="8187317" y="4994264"/>
                </a:lnTo>
                <a:lnTo>
                  <a:pt x="0" y="499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29610" y="493817"/>
            <a:ext cx="7946066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Tổng quan về Dữ liệu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1500" y="1462979"/>
            <a:ext cx="8572500" cy="938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Nguồn: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Gene Expression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Cancer RNA-Seq.</a:t>
            </a:r>
          </a:p>
          <a:p>
            <a:pPr algn="l">
              <a:lnSpc>
                <a:spcPts val="6250"/>
              </a:lnSpc>
            </a:pPr>
            <a:r>
              <a:rPr lang="en-US" sz="25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https://archive.ics.uci.edu/dataset/401/gene+expression+cancer+rna+seq</a:t>
            </a:r>
          </a:p>
          <a:p>
            <a:pPr algn="l">
              <a:lnSpc>
                <a:spcPts val="6250"/>
              </a:lnSpc>
            </a:pP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</a:t>
            </a: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Phân bố dữ liệu: 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Tập dữ liệu gồm 801 mẫu và 20,531 chiều.</a:t>
            </a:r>
          </a:p>
          <a:p>
            <a:pPr algn="l">
              <a:lnSpc>
                <a:spcPts val="6250"/>
              </a:lnSpc>
            </a:pP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 N</a:t>
            </a: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hãn thực tế :</a:t>
            </a:r>
          </a:p>
          <a:p>
            <a:pPr algn="l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BRCA: U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ng thư vú  </a:t>
            </a:r>
          </a:p>
          <a:p>
            <a:pPr algn="l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KIRC: Ung thư thận </a:t>
            </a:r>
          </a:p>
          <a:p>
            <a:pPr algn="l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LUAD: Ung thư phổi  </a:t>
            </a:r>
          </a:p>
          <a:p>
            <a:pPr algn="l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PRAD: Ung thư tiền liệt tuyến </a:t>
            </a:r>
          </a:p>
          <a:p>
            <a:pPr algn="l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COAD: Ung thư kết tràng </a:t>
            </a:r>
          </a:p>
          <a:p>
            <a:pPr algn="l">
              <a:lnSpc>
                <a:spcPts val="625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500" y="381000"/>
            <a:ext cx="1033567" cy="1033567"/>
            <a:chOff x="0" y="0"/>
            <a:chExt cx="178502" cy="178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70053" y="1635343"/>
            <a:ext cx="8567338" cy="8506403"/>
          </a:xfrm>
          <a:custGeom>
            <a:avLst/>
            <a:gdLst/>
            <a:ahLst/>
            <a:cxnLst/>
            <a:rect r="r" b="b" t="t" l="l"/>
            <a:pathLst>
              <a:path h="8506403" w="8567338">
                <a:moveTo>
                  <a:pt x="0" y="0"/>
                </a:moveTo>
                <a:lnTo>
                  <a:pt x="8567337" y="0"/>
                </a:lnTo>
                <a:lnTo>
                  <a:pt x="8567337" y="8506403"/>
                </a:lnTo>
                <a:lnTo>
                  <a:pt x="0" y="8506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80390" y="447675"/>
            <a:ext cx="7946066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Quy trình xử lý hệ thống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750" y="598056"/>
            <a:ext cx="895067" cy="54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46010" y="4507230"/>
            <a:ext cx="1033567" cy="1033567"/>
            <a:chOff x="0" y="0"/>
            <a:chExt cx="178502" cy="178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84511" y="4724286"/>
            <a:ext cx="756566" cy="53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3372" y="4383405"/>
            <a:ext cx="9101257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b="true" sz="6500">
                <a:solidFill>
                  <a:srgbClr val="004AA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Phương pháp đề xuất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267609" y="-1594550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1"/>
                </a:lnTo>
                <a:lnTo>
                  <a:pt x="0" y="6048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8418" y="498233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1500" y="381000"/>
            <a:ext cx="1033567" cy="1033567"/>
            <a:chOff x="0" y="0"/>
            <a:chExt cx="178502" cy="1785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76366" y="3374136"/>
            <a:ext cx="7730181" cy="4000369"/>
          </a:xfrm>
          <a:custGeom>
            <a:avLst/>
            <a:gdLst/>
            <a:ahLst/>
            <a:cxnLst/>
            <a:rect r="r" b="b" t="t" l="l"/>
            <a:pathLst>
              <a:path h="4000369" w="7730181">
                <a:moveTo>
                  <a:pt x="0" y="0"/>
                </a:moveTo>
                <a:lnTo>
                  <a:pt x="7730181" y="0"/>
                </a:lnTo>
                <a:lnTo>
                  <a:pt x="7730181" y="4000369"/>
                </a:lnTo>
                <a:lnTo>
                  <a:pt x="0" y="400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52124" y="97823"/>
            <a:ext cx="15888767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Bước 1:</a:t>
            </a:r>
            <a:r>
              <a:rPr lang="en-US" b="true" sz="6500">
                <a:solidFill>
                  <a:srgbClr val="004AAD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Tiền xử lý và giảm chiều dữ liệu (Preprocessing &amp; PCA)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750" y="598056"/>
            <a:ext cx="895067" cy="542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3"/>
              </a:lnSpc>
              <a:spcBef>
                <a:spcPct val="0"/>
              </a:spcBef>
            </a:pPr>
            <a:r>
              <a:rPr lang="en-US" b="true" sz="320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4780" y="2513998"/>
            <a:ext cx="9882192" cy="622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Đầu vào (Input):</a:t>
            </a:r>
          </a:p>
          <a:p>
            <a:pPr algn="l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Bộ dữ liệu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RNA-Seq thô.</a:t>
            </a:r>
          </a:p>
          <a:p>
            <a:pPr algn="l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Kíc</a:t>
            </a:r>
            <a:r>
              <a:rPr lang="en-US" sz="25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hước: 801 mẫu x ~20.000 gen.</a:t>
            </a:r>
          </a:p>
          <a:p>
            <a:pPr algn="l">
              <a:lnSpc>
                <a:spcPts val="6250"/>
              </a:lnSpc>
            </a:pP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Quy </a:t>
            </a:r>
            <a:r>
              <a:rPr lang="en-US" sz="2500" u="none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rình xử lý (A</a:t>
            </a:r>
            <a:r>
              <a:rPr lang="en-US" sz="2500" u="none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</a:t>
            </a:r>
            <a:r>
              <a:rPr lang="en-US" sz="2500" u="none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ach</a:t>
            </a:r>
            <a:r>
              <a:rPr lang="en-US" sz="25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):</a:t>
            </a:r>
          </a:p>
          <a:p>
            <a:pPr algn="l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</a:t>
            </a:r>
            <a:r>
              <a:rPr lang="en-US" sz="25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ẩn hóa (Standardization): 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Đưa 20.531 gen về cùng thang đo (μ=0,σ=1</a:t>
            </a:r>
            <a:r>
              <a:rPr lang="en-US" sz="25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μ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=0,</a:t>
            </a:r>
            <a:r>
              <a:rPr lang="en-US" sz="2500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σ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=1), loại bỏ chênh lệch biên độ.</a:t>
            </a:r>
          </a:p>
          <a:p>
            <a:pPr algn="l" marL="539758" indent="-269879" lvl="1">
              <a:lnSpc>
                <a:spcPts val="62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Giảm chiều PCA: Nén dữ liệu xuống 30 thành phần chính (PCs).</a:t>
            </a:r>
          </a:p>
          <a:p>
            <a:pPr algn="l">
              <a:lnSpc>
                <a:spcPts val="625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DAG9cEMkrt8</dc:identifier>
  <dcterms:modified xsi:type="dcterms:W3CDTF">2011-08-01T06:04:30Z</dcterms:modified>
  <cp:revision>1</cp:revision>
  <dc:title>Machine Learning</dc:title>
</cp:coreProperties>
</file>